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759" r:id="rId2"/>
    <p:sldMasterId id="2147483746" r:id="rId3"/>
    <p:sldMasterId id="2147483710" r:id="rId4"/>
    <p:sldMasterId id="2147483722" r:id="rId5"/>
    <p:sldMasterId id="2147483734" r:id="rId6"/>
  </p:sldMasterIdLst>
  <p:notesMasterIdLst>
    <p:notesMasterId r:id="rId25"/>
  </p:notesMasterIdLst>
  <p:handoutMasterIdLst>
    <p:handoutMasterId r:id="rId26"/>
  </p:handoutMasterIdLst>
  <p:sldIdLst>
    <p:sldId id="1453" r:id="rId7"/>
    <p:sldId id="1495" r:id="rId8"/>
    <p:sldId id="1531" r:id="rId9"/>
    <p:sldId id="1532" r:id="rId10"/>
    <p:sldId id="1546" r:id="rId11"/>
    <p:sldId id="1541" r:id="rId12"/>
    <p:sldId id="1518" r:id="rId13"/>
    <p:sldId id="1530" r:id="rId14"/>
    <p:sldId id="1520" r:id="rId15"/>
    <p:sldId id="1542" r:id="rId16"/>
    <p:sldId id="1521" r:id="rId17"/>
    <p:sldId id="1535" r:id="rId18"/>
    <p:sldId id="1538" r:id="rId19"/>
    <p:sldId id="1537" r:id="rId20"/>
    <p:sldId id="1539" r:id="rId21"/>
    <p:sldId id="1545" r:id="rId22"/>
    <p:sldId id="1547" r:id="rId23"/>
    <p:sldId id="1544" r:id="rId24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MetaMedium-Roman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008080"/>
    <a:srgbClr val="E11228"/>
    <a:srgbClr val="787878"/>
    <a:srgbClr val="000000"/>
    <a:srgbClr val="D0D0D0"/>
    <a:srgbClr val="FF6600"/>
    <a:srgbClr val="EA911B"/>
    <a:srgbClr val="9B7084"/>
    <a:srgbClr val="621B1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7" autoAdjust="0"/>
    <p:restoredTop sz="92918" autoAdjust="0"/>
  </p:normalViewPr>
  <p:slideViewPr>
    <p:cSldViewPr snapToGrid="0" showGuides="1">
      <p:cViewPr>
        <p:scale>
          <a:sx n="100" d="100"/>
          <a:sy n="100" d="100"/>
        </p:scale>
        <p:origin x="-2214" y="-192"/>
      </p:cViewPr>
      <p:guideLst>
        <p:guide orient="horz" pos="473"/>
        <p:guide pos="3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84"/>
      </p:cViewPr>
      <p:guideLst>
        <p:guide orient="horz" pos="3127"/>
        <p:guide pos="2142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l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l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r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fld id="{9D8D97CC-62E3-4C63-A05D-22601820EE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675417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l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5060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l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b" anchorCtr="0" compatLnSpc="1">
            <a:prstTxWarp prst="textNoShape">
              <a:avLst/>
            </a:prstTxWarp>
          </a:bodyPr>
          <a:lstStyle>
            <a:lvl1pPr algn="r" defTabSz="914234" eaLnBrk="0" hangingPunct="0">
              <a:defRPr b="0">
                <a:latin typeface="Times" pitchFamily="18" charset="0"/>
              </a:defRPr>
            </a:lvl1pPr>
          </a:lstStyle>
          <a:p>
            <a:pPr>
              <a:defRPr/>
            </a:pPr>
            <a:fld id="{9A306EF9-341C-4E4C-9399-49D4C8A1896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380566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915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E20022"/>
                </a:solidFill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toedit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7200" y="433388"/>
            <a:ext cx="2039938" cy="5830887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433388"/>
            <a:ext cx="5970587" cy="5830887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33388"/>
            <a:ext cx="8162925" cy="711200"/>
          </a:xfrm>
        </p:spPr>
        <p:txBody>
          <a:bodyPr/>
          <a:lstStyle>
            <a:lvl1pPr>
              <a:defRPr>
                <a:solidFill>
                  <a:srgbClr val="E20022"/>
                </a:solidFill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toedit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it-IT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1408113"/>
            <a:ext cx="8142287" cy="4856162"/>
          </a:xfrm>
        </p:spPr>
        <p:txBody>
          <a:bodyPr/>
          <a:lstStyle/>
          <a:p>
            <a:pPr lvl="0"/>
            <a:endParaRPr lang="it-IT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20022"/>
              </a:buClr>
              <a:defRPr/>
            </a:lvl1pPr>
            <a:lvl2pPr>
              <a:buClr>
                <a:srgbClr val="E20022"/>
              </a:buClr>
              <a:defRPr/>
            </a:lvl2pPr>
            <a:lvl3pPr>
              <a:buClr>
                <a:srgbClr val="E20022"/>
              </a:buClr>
              <a:defRPr/>
            </a:lvl3pPr>
          </a:lstStyle>
          <a:p>
            <a:pPr lvl="0"/>
            <a:r>
              <a:rPr lang="it-IT" dirty="0" smtClean="0"/>
              <a:t>Click </a:t>
            </a:r>
            <a:r>
              <a:rPr lang="it-IT" dirty="0" err="1" smtClean="0"/>
              <a:t>toedit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err="1" smtClean="0"/>
              <a:t>Secondlevel</a:t>
            </a:r>
            <a:endParaRPr lang="it-IT" dirty="0" smtClean="0"/>
          </a:p>
          <a:p>
            <a:pPr lvl="2"/>
            <a:r>
              <a:rPr lang="it-IT" dirty="0" err="1" smtClean="0"/>
              <a:t>Thirdlevel</a:t>
            </a:r>
            <a:endParaRPr lang="it-IT" dirty="0" smtClean="0"/>
          </a:p>
          <a:p>
            <a:pPr lvl="3"/>
            <a:r>
              <a:rPr lang="it-IT" dirty="0" err="1" smtClean="0"/>
              <a:t>Fourthlevel</a:t>
            </a:r>
            <a:endParaRPr lang="it-IT" dirty="0" smtClean="0"/>
          </a:p>
          <a:p>
            <a:pPr lvl="4"/>
            <a:r>
              <a:rPr lang="it-IT" dirty="0" err="1" smtClean="0"/>
              <a:t>Fifthlevel</a:t>
            </a:r>
            <a:endParaRPr lang="it-I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D051AA-1686-4F4C-81C5-0434A379BB10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84CA4-E37D-4BCC-AAFB-7140C1012847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>
                <a:solidFill>
                  <a:srgbClr val="E20022"/>
                </a:solidFill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toedit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E20022"/>
                </a:solidFill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toedit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244600"/>
            <a:ext cx="3994150" cy="3913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763" y="1244600"/>
            <a:ext cx="3995737" cy="3913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408113"/>
            <a:ext cx="3994150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763" y="1408113"/>
            <a:ext cx="3995737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1325" y="439738"/>
            <a:ext cx="2035175" cy="471805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439738"/>
            <a:ext cx="5954712" cy="471805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676400"/>
            <a:ext cx="3994150" cy="3913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763" y="1676400"/>
            <a:ext cx="3995737" cy="3913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8150" y="173038"/>
            <a:ext cx="2038350" cy="541655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3038"/>
            <a:ext cx="5962650" cy="541655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Click </a:t>
            </a:r>
            <a:r>
              <a:rPr lang="it-IT" dirty="0" err="1" smtClean="0"/>
              <a:t>toedit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it-IT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676400"/>
            <a:ext cx="3994150" cy="3913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763" y="1676400"/>
            <a:ext cx="3995737" cy="3913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20022"/>
                </a:solidFill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toedit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it-IT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1325" y="769938"/>
            <a:ext cx="2035175" cy="481965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769938"/>
            <a:ext cx="5954712" cy="4819650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08113"/>
            <a:ext cx="8142287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33388"/>
            <a:ext cx="81629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430534" name="Rectangle 6"/>
          <p:cNvSpPr>
            <a:spLocks noChangeArrowheads="1"/>
          </p:cNvSpPr>
          <p:nvPr/>
        </p:nvSpPr>
        <p:spPr bwMode="auto">
          <a:xfrm>
            <a:off x="3175" y="0"/>
            <a:ext cx="9140825" cy="152400"/>
          </a:xfrm>
          <a:prstGeom prst="rect">
            <a:avLst/>
          </a:prstGeom>
          <a:solidFill>
            <a:srgbClr val="E20022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44525" eaLnBrk="0" hangingPunct="0">
              <a:defRPr/>
            </a:pPr>
            <a:endParaRPr lang="de-DE" sz="1700" b="0">
              <a:latin typeface="Metamedium01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58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6pPr>
      <a:lvl7pPr marL="9144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7pPr>
      <a:lvl8pPr marL="13716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8pPr>
      <a:lvl9pPr marL="18288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9pPr>
    </p:titleStyle>
    <p:bodyStyle>
      <a:lvl1pPr marL="227013" indent="-22701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8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8188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8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203325" indent="-1587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100000"/>
        <a:buFont typeface="Times" pitchFamily="18" charset="0"/>
        <a:buChar char="-"/>
        <a:defRPr sz="16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4963" indent="-201613" algn="l" rtl="0" eaLnBrk="0" fontAlgn="base" hangingPunct="0">
        <a:spcBef>
          <a:spcPct val="4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882775" indent="-133350" algn="l" rtl="0" eaLnBrk="0" fontAlgn="base" hangingPunct="0">
        <a:spcBef>
          <a:spcPct val="4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339975" indent="-133350" algn="l" rtl="0" fontAlgn="base">
        <a:spcBef>
          <a:spcPct val="4000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797175" indent="-133350" algn="l" rtl="0" fontAlgn="base">
        <a:spcBef>
          <a:spcPct val="4000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254375" indent="-133350" algn="l" rtl="0" fontAlgn="base">
        <a:spcBef>
          <a:spcPct val="4000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711575" indent="-133350" algn="l" rtl="0" fontAlgn="base">
        <a:spcBef>
          <a:spcPct val="4000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15459-7152-41E2-8E7C-37DBF8F32B7D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95290-53D8-4543-95D4-6D334A9FBA75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981F6-D566-4ABC-9299-CAD525B12637}" type="datetimeFigureOut">
              <a:rPr lang="it-IT" smtClean="0"/>
              <a:pPr/>
              <a:t>17/07/2012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4C352-00C1-4DE2-8987-3CB402384901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44600"/>
            <a:ext cx="8142287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39738"/>
            <a:ext cx="71469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to edit Master title style</a:t>
            </a:r>
          </a:p>
        </p:txBody>
      </p:sp>
      <p:sp>
        <p:nvSpPr>
          <p:cNvPr id="1719302" name="Rectangle 6"/>
          <p:cNvSpPr>
            <a:spLocks noChangeArrowheads="1"/>
          </p:cNvSpPr>
          <p:nvPr/>
        </p:nvSpPr>
        <p:spPr bwMode="auto">
          <a:xfrm>
            <a:off x="3175" y="0"/>
            <a:ext cx="9140825" cy="152400"/>
          </a:xfrm>
          <a:prstGeom prst="rect">
            <a:avLst/>
          </a:prstGeom>
          <a:solidFill>
            <a:srgbClr val="E20022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44525" eaLnBrk="0" hangingPunct="0">
              <a:defRPr/>
            </a:pPr>
            <a:endParaRPr lang="de-DE" sz="1700" b="0">
              <a:latin typeface="Metamedium01"/>
            </a:endParaRPr>
          </a:p>
        </p:txBody>
      </p:sp>
      <p:sp>
        <p:nvSpPr>
          <p:cNvPr id="1719303" name="Rectangle 7"/>
          <p:cNvSpPr>
            <a:spLocks noChangeArrowheads="1"/>
          </p:cNvSpPr>
          <p:nvPr/>
        </p:nvSpPr>
        <p:spPr bwMode="auto">
          <a:xfrm>
            <a:off x="4149725" y="6599238"/>
            <a:ext cx="46736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644525" eaLnBrk="0" hangingPunct="0">
              <a:defRPr/>
            </a:pPr>
            <a:r>
              <a:rPr lang="de-DE" sz="1000" b="0">
                <a:latin typeface="MetaNormal-Roman"/>
              </a:rPr>
              <a:t>Unipol Gruppo Finanziario | Proposta Sito Corporate UGF |  15 Maggio 2007   |  </a:t>
            </a:r>
            <a:fld id="{AA9F1096-E9A1-44F8-A75B-D6AB650C1DFD}" type="slidenum">
              <a:rPr lang="de-DE" sz="1000" b="0">
                <a:latin typeface="MetaNormal-Roman"/>
              </a:rPr>
              <a:pPr algn="r" defTabSz="644525" eaLnBrk="0" hangingPunct="0">
                <a:defRPr/>
              </a:pPr>
              <a:t>‹#›</a:t>
            </a:fld>
            <a:endParaRPr lang="de-DE" sz="1000" b="0">
              <a:solidFill>
                <a:srgbClr val="FF9933"/>
              </a:solidFill>
              <a:latin typeface="MetaNormal-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6pPr>
      <a:lvl7pPr marL="9144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7pPr>
      <a:lvl8pPr marL="13716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8pPr>
      <a:lvl9pPr marL="1828800" algn="l" rtl="0" fontAlgn="base">
        <a:lnSpc>
          <a:spcPts val="3388"/>
        </a:lnSpc>
        <a:spcBef>
          <a:spcPct val="0"/>
        </a:spcBef>
        <a:spcAft>
          <a:spcPct val="0"/>
        </a:spcAft>
        <a:defRPr sz="3200">
          <a:solidFill>
            <a:srgbClr val="FF0826"/>
          </a:solidFill>
          <a:latin typeface="MetaBold-Roman" pitchFamily="34" charset="0"/>
        </a:defRPr>
      </a:lvl9pPr>
    </p:titleStyle>
    <p:bodyStyle>
      <a:lvl1pPr marL="227013" indent="-227013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8188" indent="-17145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203325" indent="-15875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tx2"/>
        </a:buClr>
        <a:buSzPct val="100000"/>
        <a:buFont typeface="Times" pitchFamily="18" charset="0"/>
        <a:buChar char="-"/>
        <a:defRPr sz="16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4963" indent="-201613" algn="l" rtl="0" eaLnBrk="0" fontAlgn="base" hangingPunct="0">
        <a:lnSpc>
          <a:spcPts val="2963"/>
        </a:lnSpc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882775" indent="-133350" algn="l" rtl="0" eaLnBrk="0" fontAlgn="base" hangingPunct="0">
        <a:lnSpc>
          <a:spcPts val="2963"/>
        </a:lnSpc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3399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7971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2543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7115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76400"/>
            <a:ext cx="8142287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73038"/>
            <a:ext cx="7148513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741834" name="Rectangle 10"/>
          <p:cNvSpPr>
            <a:spLocks noChangeArrowheads="1"/>
          </p:cNvSpPr>
          <p:nvPr/>
        </p:nvSpPr>
        <p:spPr bwMode="auto">
          <a:xfrm>
            <a:off x="4149725" y="6599238"/>
            <a:ext cx="46736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644525" eaLnBrk="0" hangingPunct="0">
              <a:defRPr/>
            </a:pPr>
            <a:r>
              <a:rPr lang="de-DE" sz="1000" b="0">
                <a:latin typeface="MetaNormal-Roman"/>
              </a:rPr>
              <a:t>Unipol Gruppo Finanziario | Proposta Sito Corporate UGF |  15 Maggio 2007   |  </a:t>
            </a:r>
            <a:fld id="{38EB8FBB-796B-4D31-A236-39D40193F288}" type="slidenum">
              <a:rPr lang="de-DE" sz="1000" b="0">
                <a:latin typeface="MetaNormal-Roman"/>
              </a:rPr>
              <a:pPr algn="r" defTabSz="644525" eaLnBrk="0" hangingPunct="0">
                <a:defRPr/>
              </a:pPr>
              <a:t>‹#›</a:t>
            </a:fld>
            <a:endParaRPr lang="de-DE" sz="1000" b="0">
              <a:solidFill>
                <a:srgbClr val="FF9933"/>
              </a:solidFill>
              <a:latin typeface="MetaNormal-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873125" rtl="0" eaLnBrk="0" fontAlgn="base" hangingPunct="0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E20022"/>
          </a:solidFill>
          <a:latin typeface="+mj-lt"/>
          <a:ea typeface="ＭＳ Ｐゴシック" charset="-128"/>
          <a:cs typeface="ＭＳ Ｐゴシック" charset="-128"/>
        </a:defRPr>
      </a:lvl1pPr>
      <a:lvl2pPr algn="l" defTabSz="873125" rtl="0" eaLnBrk="0" fontAlgn="base" hangingPunct="0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2pPr>
      <a:lvl3pPr algn="l" defTabSz="873125" rtl="0" eaLnBrk="0" fontAlgn="base" hangingPunct="0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3pPr>
      <a:lvl4pPr algn="l" defTabSz="873125" rtl="0" eaLnBrk="0" fontAlgn="base" hangingPunct="0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4pPr>
      <a:lvl5pPr algn="l" defTabSz="873125" rtl="0" eaLnBrk="0" fontAlgn="base" hangingPunct="0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E20022"/>
          </a:solidFill>
          <a:latin typeface="MetaBold-Roman" pitchFamily="34" charset="0"/>
          <a:ea typeface="ＭＳ Ｐゴシック" charset="-128"/>
          <a:cs typeface="ＭＳ Ｐゴシック" charset="-128"/>
        </a:defRPr>
      </a:lvl5pPr>
      <a:lvl6pPr marL="457200" algn="l" defTabSz="873125" rtl="0" fontAlgn="base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FF0826"/>
          </a:solidFill>
          <a:latin typeface="MetaBold-Roman" pitchFamily="34" charset="0"/>
        </a:defRPr>
      </a:lvl6pPr>
      <a:lvl7pPr marL="914400" algn="l" defTabSz="873125" rtl="0" fontAlgn="base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FF0826"/>
          </a:solidFill>
          <a:latin typeface="MetaBold-Roman" pitchFamily="34" charset="0"/>
        </a:defRPr>
      </a:lvl7pPr>
      <a:lvl8pPr marL="1371600" algn="l" defTabSz="873125" rtl="0" fontAlgn="base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FF0826"/>
          </a:solidFill>
          <a:latin typeface="MetaBold-Roman" pitchFamily="34" charset="0"/>
        </a:defRPr>
      </a:lvl8pPr>
      <a:lvl9pPr marL="1828800" algn="l" defTabSz="873125" rtl="0" fontAlgn="base">
        <a:lnSpc>
          <a:spcPts val="3238"/>
        </a:lnSpc>
        <a:spcBef>
          <a:spcPct val="0"/>
        </a:spcBef>
        <a:spcAft>
          <a:spcPct val="0"/>
        </a:spcAft>
        <a:defRPr sz="2300">
          <a:solidFill>
            <a:srgbClr val="FF0826"/>
          </a:solidFill>
          <a:latin typeface="MetaBold-Roman" pitchFamily="34" charset="0"/>
        </a:defRPr>
      </a:lvl9pPr>
    </p:titleStyle>
    <p:bodyStyle>
      <a:lvl1pPr marL="215900" indent="-215900" algn="l" defTabSz="87312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0000"/>
        <a:buFont typeface="Times" pitchFamily="18" charset="0"/>
        <a:buChar char="•"/>
        <a:defRPr sz="17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04850" indent="-163513" algn="l" defTabSz="87312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0000"/>
        <a:buFont typeface="Times" pitchFamily="18" charset="0"/>
        <a:buChar char="•"/>
        <a:defRPr sz="15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7763" indent="-150813" algn="l" defTabSz="87312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00000"/>
        <a:buFont typeface="Times" pitchFamily="18" charset="0"/>
        <a:buChar char="-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531938" indent="-193675" algn="l" defTabSz="873125" rtl="0" eaLnBrk="0" fontAlgn="base" hangingPunct="0"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797050" indent="-127000" algn="l" defTabSz="873125" rtl="0" eaLnBrk="0" fontAlgn="base" hangingPunct="0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254250" indent="-127000" algn="l" defTabSz="873125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711450" indent="-127000" algn="l" defTabSz="873125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168650" indent="-127000" algn="l" defTabSz="873125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625850" indent="-127000" algn="l" defTabSz="873125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676400"/>
            <a:ext cx="8142287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769938"/>
            <a:ext cx="71469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778694" name="Rectangle 6"/>
          <p:cNvSpPr>
            <a:spLocks noChangeArrowheads="1"/>
          </p:cNvSpPr>
          <p:nvPr/>
        </p:nvSpPr>
        <p:spPr bwMode="auto">
          <a:xfrm>
            <a:off x="3175" y="0"/>
            <a:ext cx="9140825" cy="152400"/>
          </a:xfrm>
          <a:prstGeom prst="rect">
            <a:avLst/>
          </a:prstGeom>
          <a:solidFill>
            <a:srgbClr val="E20022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644525" eaLnBrk="0" hangingPunct="0">
              <a:defRPr/>
            </a:pPr>
            <a:endParaRPr lang="de-DE" sz="1700" b="0">
              <a:solidFill>
                <a:srgbClr val="E20022"/>
              </a:solidFill>
              <a:latin typeface="Arial" pitchFamily="34" charset="0"/>
            </a:endParaRPr>
          </a:p>
        </p:txBody>
      </p:sp>
      <p:sp>
        <p:nvSpPr>
          <p:cNvPr id="1778696" name="Rectangle 8"/>
          <p:cNvSpPr>
            <a:spLocks noChangeArrowheads="1"/>
          </p:cNvSpPr>
          <p:nvPr/>
        </p:nvSpPr>
        <p:spPr bwMode="auto">
          <a:xfrm>
            <a:off x="4149725" y="6599238"/>
            <a:ext cx="46736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644525" eaLnBrk="0" hangingPunct="0">
              <a:defRPr/>
            </a:pPr>
            <a:r>
              <a:rPr lang="de-DE" sz="1000" b="0">
                <a:latin typeface="MetaNormal-Roman"/>
              </a:rPr>
              <a:t>Unipol Gruppo Finanziario | Proposta Sito Corporate UGF |  15 Maggio 2007   |  </a:t>
            </a:r>
            <a:fld id="{81BB455D-97A1-4214-AB95-68AA7EC87A8C}" type="slidenum">
              <a:rPr lang="de-DE" sz="1000" b="0">
                <a:latin typeface="MetaNormal-Roman"/>
              </a:rPr>
              <a:pPr algn="r" defTabSz="644525" eaLnBrk="0" hangingPunct="0">
                <a:defRPr/>
              </a:pPr>
              <a:t>‹#›</a:t>
            </a:fld>
            <a:endParaRPr lang="de-DE" sz="1000" b="0">
              <a:solidFill>
                <a:srgbClr val="FF9933"/>
              </a:solidFill>
              <a:latin typeface="MetaNormal-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E2002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E2002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E2002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E2002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E200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FF0826"/>
          </a:solidFill>
          <a:latin typeface="Arial" charset="0"/>
        </a:defRPr>
      </a:lvl6pPr>
      <a:lvl7pPr marL="914400" algn="l" rtl="0" fontAlgn="base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FF0826"/>
          </a:solidFill>
          <a:latin typeface="Arial" charset="0"/>
        </a:defRPr>
      </a:lvl7pPr>
      <a:lvl8pPr marL="1371600" algn="l" rtl="0" fontAlgn="base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FF0826"/>
          </a:solidFill>
          <a:latin typeface="Arial" charset="0"/>
        </a:defRPr>
      </a:lvl8pPr>
      <a:lvl9pPr marL="1828800" algn="l" rtl="0" fontAlgn="base">
        <a:lnSpc>
          <a:spcPts val="3388"/>
        </a:lnSpc>
        <a:spcBef>
          <a:spcPct val="0"/>
        </a:spcBef>
        <a:spcAft>
          <a:spcPct val="0"/>
        </a:spcAft>
        <a:defRPr sz="3600">
          <a:solidFill>
            <a:srgbClr val="FF0826"/>
          </a:solidFill>
          <a:latin typeface="Arial" charset="0"/>
        </a:defRPr>
      </a:lvl9pPr>
    </p:titleStyle>
    <p:bodyStyle>
      <a:lvl1pPr marL="227013" indent="-227013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buClr>
          <a:srgbClr val="E20022"/>
        </a:buClr>
        <a:buSzPct val="80000"/>
        <a:buFont typeface="Verdana" pitchFamily="34" charset="0"/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8188" indent="-171450"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buClr>
          <a:srgbClr val="E20022"/>
        </a:buClr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203325" indent="-15875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E20022"/>
        </a:buClr>
        <a:buSzPct val="100000"/>
        <a:buFont typeface="Verdana" pitchFamily="34" charset="0"/>
        <a:buChar char="-"/>
        <a:defRPr sz="16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4963" indent="-201613" algn="l" rtl="0" eaLnBrk="0" fontAlgn="base" hangingPunct="0">
        <a:lnSpc>
          <a:spcPts val="2963"/>
        </a:lnSpc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882775" indent="-133350" algn="l" rtl="0" eaLnBrk="0" fontAlgn="base" hangingPunct="0">
        <a:lnSpc>
          <a:spcPts val="2963"/>
        </a:lnSpc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3399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7971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2543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711575" indent="-133350" algn="l" rtl="0" fontAlgn="base">
        <a:lnSpc>
          <a:spcPts val="2963"/>
        </a:lnSpc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2" y="-4762"/>
            <a:ext cx="9148762" cy="686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330464"/>
            <a:ext cx="9144000" cy="830997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4800" b="0" dirty="0" smtClean="0">
                <a:solidFill>
                  <a:schemeClr val="bg1"/>
                </a:solidFill>
                <a:latin typeface="Lucida Handwriting" pitchFamily="66" charset="0"/>
              </a:rPr>
              <a:t>RESISTENZA  AGILE</a:t>
            </a:r>
            <a:endParaRPr lang="it-IT" sz="4800" b="0" dirty="0">
              <a:solidFill>
                <a:schemeClr val="bg1"/>
              </a:solidFill>
              <a:latin typeface="Lucida Handwriting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540389"/>
            <a:ext cx="9144000" cy="138499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it-IT" sz="2800" b="0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0" dirty="0" smtClean="0">
                <a:solidFill>
                  <a:schemeClr val="bg1"/>
                </a:solidFill>
                <a:latin typeface="Myriad Pro" pitchFamily="34" charset="0"/>
              </a:rPr>
              <a:t>8 pratiche irrinunciabili per il Product Design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0" dirty="0" smtClean="0">
                <a:solidFill>
                  <a:schemeClr val="bg1"/>
                </a:solidFill>
                <a:latin typeface="Myriad Pro" pitchFamily="34" charset="0"/>
              </a:rPr>
              <a:t>  </a:t>
            </a:r>
            <a:endParaRPr lang="it-IT" sz="2800" b="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er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03300"/>
            <a:ext cx="5192780" cy="58547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44700" y="405877"/>
            <a:ext cx="6295497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N°3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MoSCoW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&amp; KANO model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359400" y="1219200"/>
            <a:ext cx="3638549" cy="5496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Presupposto: 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/>
            </a:r>
            <a:b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190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il </a:t>
            </a:r>
            <a:r>
              <a:rPr lang="it-IT" sz="1900" kern="0" dirty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prodotto NON E’ un monolite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Attenzione su ciò che è essenziale nel prodotto </a:t>
            </a:r>
            <a:b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(</a:t>
            </a:r>
            <a:r>
              <a:rPr lang="it-IT" sz="1600" b="0" kern="0" dirty="0" err="1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max</a:t>
            </a: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 20% delle funzionalità)</a:t>
            </a:r>
            <a:endParaRPr lang="it-IT" sz="1900" b="0" kern="0" dirty="0" smtClean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err="1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F</a:t>
            </a:r>
            <a:r>
              <a:rPr lang="it-IT" sz="1900" b="0" kern="0" dirty="0" err="1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eature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 che non possono mancare in una release – </a:t>
            </a:r>
            <a:r>
              <a:rPr lang="it-IT" sz="190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MUST</a:t>
            </a:r>
          </a:p>
          <a:p>
            <a:pPr marL="227013" indent="-227013">
              <a:spcBef>
                <a:spcPct val="40000"/>
              </a:spcBef>
              <a:buClr>
                <a:srgbClr val="E20022"/>
              </a:buClr>
              <a:buSzPct val="80000"/>
              <a:buFont typeface="Arial" pitchFamily="34" charset="0"/>
              <a:buChar char="•"/>
            </a:pPr>
            <a:r>
              <a:rPr lang="it-IT" sz="1900" b="0" kern="0" dirty="0" err="1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ca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. 45%  delle feature che sviluppiamo non vengono usate</a:t>
            </a:r>
          </a:p>
          <a:p>
            <a:pPr marL="227013" indent="-227013">
              <a:spcBef>
                <a:spcPct val="40000"/>
              </a:spcBef>
              <a:buClr>
                <a:srgbClr val="E20022"/>
              </a:buClr>
              <a:buSzPct val="80000"/>
              <a:buFont typeface="Arial" pitchFamily="34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Individuare quali fattori sono per gli utenti :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imprescindibili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indifferenti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prestazionali/lineari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60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delizie</a:t>
            </a: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modo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050"/>
            <a:ext cx="9144000" cy="57102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6200" y="1177638"/>
            <a:ext cx="3987800" cy="568924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600" b="0" kern="0" dirty="0" smtClean="0">
              <a:solidFill>
                <a:schemeClr val="bg1"/>
              </a:solidFill>
              <a:latin typeface="Myriad Pro"/>
              <a:ea typeface="ＭＳ Ｐゴシック" charset="0"/>
              <a:cs typeface="Myriad Pro"/>
            </a:endParaRPr>
          </a:p>
          <a:p>
            <a:pPr marL="266700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1900" b="0" kern="0" dirty="0" err="1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</a:t>
            </a:r>
            <a:r>
              <a:rPr lang="it-IT" sz="1900" b="0" kern="0" dirty="0" err="1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cceptance</a:t>
            </a: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 criteria prima della progettazione di dettaglio:</a:t>
            </a:r>
          </a:p>
          <a:p>
            <a:pPr marL="447675" indent="-180975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Approfondimento dei requisiti funzionali</a:t>
            </a:r>
          </a:p>
          <a:p>
            <a:pPr marL="447675" indent="-180975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Condivisione </a:t>
            </a: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del risultato </a:t>
            </a: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atteso prima dell’esecuzione</a:t>
            </a:r>
          </a:p>
          <a:p>
            <a:pPr marL="447675" indent="-180975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Esplorazione di più aspetti </a:t>
            </a:r>
            <a:b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(non solo usabilità, ma anche  sicurezza, performance, ecc.)</a:t>
            </a:r>
          </a:p>
          <a:p>
            <a:pPr marL="447675" indent="-180975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Dettagli importanti per </a:t>
            </a:r>
            <a:b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il disegno dell’interfaccia</a:t>
            </a:r>
          </a:p>
          <a:p>
            <a:pPr marL="447675" indent="-180975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Sono di tipo funzionale, prestazionale</a:t>
            </a: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(non estetico)</a:t>
            </a:r>
          </a:p>
          <a:p>
            <a:pPr marL="266700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2400" b="0" kern="0" dirty="0" smtClean="0">
              <a:solidFill>
                <a:schemeClr val="bg1"/>
              </a:solidFill>
              <a:latin typeface="Myriad Pro"/>
              <a:ea typeface="ＭＳ Ｐゴシック" charset="0"/>
              <a:cs typeface="Myriad Pro"/>
            </a:endParaRPr>
          </a:p>
          <a:p>
            <a:endParaRPr lang="it-IT" sz="1100" b="0" dirty="0" smtClean="0">
              <a:solidFill>
                <a:schemeClr val="bg1"/>
              </a:solidFill>
              <a:latin typeface="Myriad Pro" pitchFamily="34" charset="0"/>
            </a:endParaRPr>
          </a:p>
          <a:p>
            <a:endParaRPr lang="it-IT" sz="1100" b="0" dirty="0">
              <a:solidFill>
                <a:schemeClr val="bg1"/>
              </a:solidFill>
              <a:latin typeface="Myriad Pro" pitchFamily="34" charset="0"/>
            </a:endParaRPr>
          </a:p>
          <a:p>
            <a:endParaRPr lang="it-IT" sz="1100" b="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00" y="405877"/>
            <a:ext cx="6295497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N°4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Acceptance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criteria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350"/>
            <a:ext cx="9144001" cy="5074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990600"/>
            <a:ext cx="9144000" cy="2273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taMedium-Roman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272" y="405877"/>
            <a:ext cx="8162925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N°5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Approccio cross-funzionale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7375" y="1039451"/>
            <a:ext cx="7756525" cy="243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Consente di avere una visione a 360° del progetto</a:t>
            </a:r>
            <a:endParaRPr lang="it-IT" sz="1900" b="0" kern="0" dirty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Per il </a:t>
            </a:r>
            <a:r>
              <a:rPr lang="it-IT" sz="1900" b="0" kern="0" dirty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progettista </a:t>
            </a:r>
            <a:r>
              <a:rPr lang="it-IT" sz="1900" b="0" kern="0" dirty="0" err="1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insight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 su ciò “non veste” (back-end)</a:t>
            </a:r>
            <a:endParaRPr lang="it-IT" sz="800" b="0" kern="0" dirty="0" smtClean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Miglior governo della complessità di progetto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Vincoli tecnologici noti prima della progettazione di dettaglio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Idee e ottimizzazioni che emergono dal team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endParaRPr lang="it-IT" b="0" i="1" kern="0" dirty="0" smtClean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endParaRPr lang="it-IT" sz="1000" b="0" dirty="0">
              <a:solidFill>
                <a:srgbClr val="666666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272" y="405877"/>
            <a:ext cx="8162925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N°6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Daily Scrum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58775" y="852273"/>
            <a:ext cx="82423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600" b="0" kern="0" dirty="0" smtClean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lvl="0" algn="ctr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3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Ovvero l’importanza di </a:t>
            </a:r>
            <a:br>
              <a:rPr lang="it-IT" sz="3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3600" kern="0" dirty="0" smtClean="0">
                <a:solidFill>
                  <a:srgbClr val="E11228"/>
                </a:solidFill>
                <a:latin typeface="Lucida Handwriting"/>
                <a:ea typeface="ＭＳ Ｐゴシック" charset="0"/>
                <a:cs typeface="Lucida Handwriting"/>
              </a:rPr>
              <a:t>COMUNICARE FACCIA A FACCIA</a:t>
            </a:r>
            <a:br>
              <a:rPr lang="it-IT" sz="3600" kern="0" dirty="0" smtClean="0">
                <a:solidFill>
                  <a:srgbClr val="E11228"/>
                </a:solidFill>
                <a:latin typeface="Lucida Handwriting"/>
                <a:ea typeface="ＭＳ Ｐゴシック" charset="0"/>
                <a:cs typeface="Lucida Handwriting"/>
              </a:rPr>
            </a:br>
            <a:r>
              <a:rPr lang="it-IT" sz="3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durante l’intero ciclo di vita del progetto</a:t>
            </a:r>
          </a:p>
          <a:p>
            <a:pPr lvl="0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3600" b="0" kern="0" dirty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lvl="0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Bastano </a:t>
            </a:r>
            <a:r>
              <a:rPr lang="it-IT" sz="200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15 minuti </a:t>
            </a:r>
            <a: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per</a:t>
            </a:r>
            <a:b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evitare telefonate continue, </a:t>
            </a:r>
            <a:b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riunioni interminabili, </a:t>
            </a:r>
            <a:b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status report… </a:t>
            </a:r>
            <a:b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20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ed escalation</a:t>
            </a:r>
          </a:p>
          <a:p>
            <a:pPr lvl="0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3600" kern="0" dirty="0" smtClean="0">
              <a:solidFill>
                <a:srgbClr val="E11228"/>
              </a:solidFill>
              <a:latin typeface="Myriad Pro"/>
              <a:ea typeface="ＭＳ Ｐゴシック" charset="0"/>
              <a:cs typeface="Myriad Pro"/>
            </a:endParaRPr>
          </a:p>
          <a:p>
            <a:pPr marL="631825" lvl="1" indent="-355600"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endParaRPr lang="it-IT" b="0" i="1" kern="0" dirty="0" smtClean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endParaRPr lang="it-IT" sz="1000" b="0" dirty="0">
              <a:solidFill>
                <a:srgbClr val="666666"/>
              </a:solidFill>
              <a:latin typeface="Myriad Pro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5900" y="3302000"/>
            <a:ext cx="49657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sh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019174"/>
            <a:ext cx="7785100" cy="583882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272" y="405877"/>
            <a:ext cx="8162925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N°7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Minimum viable product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7375" y="1311414"/>
            <a:ext cx="7480300" cy="397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Evita di far rilasciare un prodotto che rispetta tempi e costi ma </a:t>
            </a:r>
            <a:r>
              <a:rPr lang="it-IT" sz="190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NESSUNO VUOLE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Ci consente di acquisire presto la conoscenza del mercato, del cliente, della percezione del prodotto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Mette alla prova le assunzioni fatte in fase di </a:t>
            </a:r>
            <a:r>
              <a:rPr lang="it-IT" sz="1900" b="0" kern="0" dirty="0" err="1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concept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 relative a:</a:t>
            </a:r>
          </a:p>
          <a:p>
            <a:pPr marL="684213" lvl="1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valore del prodotto</a:t>
            </a:r>
            <a:endParaRPr lang="it-IT" sz="1600" b="0" kern="0" dirty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marL="684213" lvl="1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clienti potenziali</a:t>
            </a:r>
            <a:endParaRPr lang="it-IT" sz="1600" b="0" kern="0" dirty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marL="684213" lvl="1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volumi </a:t>
            </a:r>
            <a:r>
              <a:rPr lang="it-IT" sz="1600" b="0" kern="0" dirty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di </a:t>
            </a:r>
            <a:r>
              <a:rPr lang="it-IT" sz="16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crescita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Ci fa capire se perseverare sulla strategia </a:t>
            </a:r>
            <a:b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iniziale </a:t>
            </a:r>
            <a:r>
              <a:rPr lang="it-IT" sz="1900" b="0" kern="0" dirty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(è possibile creare un business 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/>
            </a:r>
            <a:b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sostenibile?) o cambiare rotta</a:t>
            </a:r>
            <a:endParaRPr lang="it-IT" b="0" i="1" kern="0" dirty="0" smtClean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endParaRPr lang="it-IT" sz="1000" b="0" dirty="0">
              <a:solidFill>
                <a:srgbClr val="666666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0"/>
            <a:ext cx="9156140" cy="6718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5850" y="1555889"/>
            <a:ext cx="7105650" cy="355481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2800" b="0" kern="0" dirty="0" smtClean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N°</a:t>
            </a:r>
            <a:r>
              <a:rPr lang="it-IT" sz="2800" b="0" kern="0" dirty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8</a:t>
            </a:r>
            <a:r>
              <a:rPr lang="it-IT" sz="2800" b="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2800" b="0" kern="0" dirty="0" smtClean="0">
                <a:solidFill>
                  <a:srgbClr val="787878"/>
                </a:solidFill>
                <a:latin typeface="Myriad Pro"/>
                <a:ea typeface="ＭＳ Ｐゴシック" charset="0"/>
                <a:cs typeface="Myriad Pro"/>
              </a:rPr>
              <a:t>I</a:t>
            </a:r>
            <a:r>
              <a:rPr lang="it-IT" sz="2800" b="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2800" b="0" dirty="0" err="1">
                <a:solidFill>
                  <a:schemeClr val="tx2"/>
                </a:solidFill>
                <a:latin typeface="Myriad Pro" pitchFamily="34" charset="0"/>
              </a:rPr>
              <a:t>Retrospective</a:t>
            </a:r>
            <a:endParaRPr lang="it-IT" sz="1900" b="0" kern="0" dirty="0" smtClean="0">
              <a:solidFill>
                <a:schemeClr val="tx2"/>
              </a:solidFill>
              <a:latin typeface="Myriad Pro"/>
              <a:ea typeface="ＭＳ Ｐゴシック" charset="0"/>
              <a:cs typeface="Myriad Pro"/>
            </a:endParaRPr>
          </a:p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600" b="0" kern="0" dirty="0" smtClean="0">
              <a:solidFill>
                <a:schemeClr val="bg1"/>
              </a:solidFill>
              <a:latin typeface="Myriad Pro"/>
              <a:ea typeface="ＭＳ Ｐゴシック" charset="0"/>
              <a:cs typeface="Myriad Pro"/>
            </a:endParaRPr>
          </a:p>
          <a:p>
            <a:pPr marL="4429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  <a:tabLst>
                <a:tab pos="444500" algn="l"/>
              </a:tabLst>
            </a:pP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Offre l’occasione per migliorarsi come gruppo e come singoli</a:t>
            </a:r>
          </a:p>
          <a:p>
            <a:pPr marL="442913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  <a:tabLst>
                <a:tab pos="444500" algn="l"/>
              </a:tabLst>
            </a:pP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Da </a:t>
            </a: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voce a a </a:t>
            </a: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tutti i componenti del gruppo</a:t>
            </a:r>
          </a:p>
          <a:p>
            <a:pPr marL="4429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  <a:tabLst>
                <a:tab pos="444500" algn="l"/>
              </a:tabLst>
            </a:pP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Crea uno spazio di riflessione su quanto si è fatto e come</a:t>
            </a:r>
          </a:p>
          <a:p>
            <a:pPr marL="4429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  <a:tabLst>
                <a:tab pos="444500" algn="l"/>
              </a:tabLst>
            </a:pP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</a:t>
            </a: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iuta </a:t>
            </a: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 “mettersi nei panni di”</a:t>
            </a:r>
          </a:p>
          <a:p>
            <a:pPr marL="442913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  <a:tabLst>
                <a:tab pos="444500" algn="l"/>
              </a:tabLst>
            </a:pP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Genera confronto, idee e azioni</a:t>
            </a:r>
          </a:p>
          <a:p>
            <a:pPr marL="4429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  <a:tabLst>
                <a:tab pos="444500" algn="l"/>
              </a:tabLst>
            </a:pPr>
            <a:r>
              <a:rPr lang="it-IT" sz="19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Rende evidente non solo ciò che non va, ma esplicita </a:t>
            </a: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/>
            </a:r>
            <a:b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1900" kern="0" dirty="0" smtClean="0">
                <a:solidFill>
                  <a:srgbClr val="FF0033"/>
                </a:solidFill>
                <a:latin typeface="Myriad Pro"/>
                <a:ea typeface="ＭＳ Ｐゴシック" charset="0"/>
                <a:cs typeface="Myriad Pro"/>
              </a:rPr>
              <a:t>ciò </a:t>
            </a:r>
            <a:r>
              <a:rPr lang="it-IT" sz="1900" kern="0" dirty="0">
                <a:solidFill>
                  <a:srgbClr val="FF0033"/>
                </a:solidFill>
                <a:latin typeface="Myriad Pro"/>
                <a:ea typeface="ＭＳ Ｐゴシック" charset="0"/>
                <a:cs typeface="Myriad Pro"/>
              </a:rPr>
              <a:t>che funziona </a:t>
            </a:r>
          </a:p>
          <a:p>
            <a:endParaRPr lang="it-IT" sz="1000" b="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272" y="405877"/>
            <a:ext cx="8162925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04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Conclusioni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95275" y="1311414"/>
            <a:ext cx="4546600" cy="5056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Le pratiche </a:t>
            </a:r>
            <a:r>
              <a:rPr lang="it-IT" sz="1900" b="0" kern="0" dirty="0" err="1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Scrum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 agevolano il nostro lavoro di progettazione a diversi livelli:</a:t>
            </a:r>
          </a:p>
          <a:p>
            <a:pPr marL="800100" lvl="1" indent="-342900"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900" b="0" kern="0" dirty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individuazione dei 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bisogni</a:t>
            </a:r>
          </a:p>
          <a:p>
            <a:pPr marL="800100" lvl="1" indent="-342900"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definizione degli obiettivi e dello </a:t>
            </a:r>
            <a:r>
              <a:rPr lang="it-IT" sz="1900" b="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scope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 di progetto</a:t>
            </a:r>
          </a:p>
          <a:p>
            <a:pPr marL="800100" lvl="1" indent="-342900"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900" b="0" kern="0" dirty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v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isione globale del prodotto </a:t>
            </a:r>
          </a:p>
          <a:p>
            <a:pPr marL="800100" lvl="1" indent="-342900">
              <a:spcBef>
                <a:spcPct val="40000"/>
              </a:spcBef>
              <a:buClr>
                <a:srgbClr val="E20022"/>
              </a:buClr>
              <a:buSzPct val="80000"/>
              <a:buFont typeface="Wingdings" charset="2"/>
              <a:buChar char="ü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dettaglio delle interazioni e disegno dei singoli </a:t>
            </a:r>
            <a:r>
              <a:rPr lang="it-IT" sz="1900" b="0" kern="0" dirty="0" err="1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template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 (</a:t>
            </a:r>
            <a:r>
              <a:rPr lang="it-IT" sz="1900" b="0" kern="0" dirty="0" err="1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skeleton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)</a:t>
            </a:r>
          </a:p>
          <a:p>
            <a:pPr marL="684213" lvl="1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endParaRPr lang="it-IT" sz="1900" b="0" kern="0" dirty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marL="227013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I rilasci incrementali consentono un’ottimizzazione serrata dei prodotti rilasciati</a:t>
            </a:r>
          </a:p>
          <a:p>
            <a:endParaRPr lang="it-IT" sz="1000" b="0" dirty="0" smtClean="0">
              <a:solidFill>
                <a:srgbClr val="666666"/>
              </a:solidFill>
              <a:latin typeface="Myriad Pro" pitchFamily="34" charset="0"/>
            </a:endParaRPr>
          </a:p>
          <a:p>
            <a:endParaRPr lang="it-IT" sz="1000" b="0" dirty="0">
              <a:solidFill>
                <a:srgbClr val="666666"/>
              </a:solidFill>
              <a:latin typeface="Myriad Pro" pitchFamily="34" charset="0"/>
            </a:endParaRPr>
          </a:p>
          <a:p>
            <a:endParaRPr lang="it-IT" sz="1000" b="0" dirty="0">
              <a:solidFill>
                <a:srgbClr val="666666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2423" y="1276350"/>
            <a:ext cx="3702951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onald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52400"/>
            <a:ext cx="6800850" cy="6705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0" y="152401"/>
            <a:ext cx="1143000" cy="6705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taMedium-Roman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972425" y="152401"/>
            <a:ext cx="1171575" cy="6705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taMedium-Roman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416189"/>
            <a:ext cx="9144000" cy="954107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0" dirty="0" smtClean="0">
                <a:solidFill>
                  <a:schemeClr val="bg1"/>
                </a:solidFill>
              </a:rPr>
              <a:t>Il contesto in cui operate non è Agile-friendly?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0" dirty="0" smtClean="0">
                <a:solidFill>
                  <a:schemeClr val="bg1"/>
                </a:solidFill>
              </a:rPr>
              <a:t>Le pratiche agili possono salvarvi comunque</a:t>
            </a:r>
            <a:endParaRPr lang="it-IT" sz="2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2" y="-4762"/>
            <a:ext cx="9148762" cy="686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31559" y="1818752"/>
            <a:ext cx="12228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9600" b="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</a:t>
            </a:r>
            <a:r>
              <a:rPr lang="it-IT" sz="96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t-IT" sz="9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1250" y="816114"/>
            <a:ext cx="7105650" cy="1107996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0" dirty="0" smtClean="0">
                <a:solidFill>
                  <a:schemeClr val="bg1"/>
                </a:solidFill>
              </a:rPr>
              <a:t>Keep </a:t>
            </a:r>
            <a:r>
              <a:rPr lang="it-IT" sz="2800" b="0" dirty="0">
                <a:solidFill>
                  <a:schemeClr val="bg1"/>
                </a:solidFill>
              </a:rPr>
              <a:t>on Scruming and </a:t>
            </a:r>
            <a:r>
              <a:rPr lang="it-IT" sz="2800" b="0" dirty="0">
                <a:solidFill>
                  <a:srgbClr val="FF0000"/>
                </a:solidFill>
              </a:rPr>
              <a:t>have fun</a:t>
            </a:r>
            <a:r>
              <a:rPr lang="it-IT" sz="2800" b="0" dirty="0" smtClean="0">
                <a:solidFill>
                  <a:schemeClr val="bg1"/>
                </a:solidFill>
              </a:rPr>
              <a:t>!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it-IT" sz="2800" b="0" dirty="0" smtClean="0">
                <a:solidFill>
                  <a:schemeClr val="bg1"/>
                </a:solidFill>
              </a:rPr>
              <a:t>Grazie </a:t>
            </a:r>
            <a:endParaRPr lang="it-IT" sz="2800" b="0" dirty="0">
              <a:solidFill>
                <a:schemeClr val="bg1"/>
              </a:solidFill>
            </a:endParaRPr>
          </a:p>
          <a:p>
            <a:endParaRPr lang="it-IT" sz="1000" b="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600" y="5900749"/>
            <a:ext cx="4597400" cy="59774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solidFill>
                  <a:srgbClr val="FFFFFF"/>
                </a:solidFill>
              </a:rPr>
              <a:t>e</a:t>
            </a:r>
            <a:r>
              <a:rPr lang="it-IT" sz="1600" b="0" dirty="0" smtClean="0">
                <a:solidFill>
                  <a:srgbClr val="FFFFFF"/>
                </a:solidFill>
              </a:rPr>
              <a:t>mail: </a:t>
            </a:r>
            <a:r>
              <a:rPr lang="it-IT" sz="1600" b="0" dirty="0" err="1" smtClean="0">
                <a:solidFill>
                  <a:srgbClr val="FFFFFF"/>
                </a:solidFill>
              </a:rPr>
              <a:t>susanna.fer@gmail.com</a:t>
            </a:r>
            <a:endParaRPr lang="it-IT" sz="1600" b="0" dirty="0">
              <a:solidFill>
                <a:srgbClr val="FFFFFF"/>
              </a:solidFill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it-IT" sz="1600" b="0" dirty="0" smtClean="0">
                <a:solidFill>
                  <a:schemeClr val="bg1"/>
                </a:solidFill>
              </a:rPr>
              <a:t>http</a:t>
            </a:r>
            <a:r>
              <a:rPr lang="it-IT" sz="1600" b="0" dirty="0">
                <a:solidFill>
                  <a:schemeClr val="bg1"/>
                </a:solidFill>
              </a:rPr>
              <a:t>://</a:t>
            </a:r>
            <a:r>
              <a:rPr lang="it-IT" sz="1600" b="0" dirty="0" err="1">
                <a:solidFill>
                  <a:schemeClr val="bg1"/>
                </a:solidFill>
              </a:rPr>
              <a:t>www.linkedin.com</a:t>
            </a:r>
            <a:r>
              <a:rPr lang="it-IT" sz="1600" b="0" dirty="0">
                <a:solidFill>
                  <a:schemeClr val="bg1"/>
                </a:solidFill>
              </a:rPr>
              <a:t>/in/</a:t>
            </a:r>
            <a:r>
              <a:rPr lang="it-IT" sz="1600" b="0" dirty="0" err="1">
                <a:solidFill>
                  <a:schemeClr val="bg1"/>
                </a:solidFill>
              </a:rPr>
              <a:t>susannaferrario</a:t>
            </a:r>
            <a:endParaRPr lang="it-IT" sz="1600" b="0" dirty="0">
              <a:solidFill>
                <a:schemeClr val="bg1"/>
              </a:solidFill>
            </a:endParaRPr>
          </a:p>
          <a:p>
            <a:endParaRPr lang="it-IT" sz="900" b="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0483913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43" y="542925"/>
            <a:ext cx="6618382" cy="599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213" y="1905000"/>
            <a:ext cx="4207537" cy="3705225"/>
          </a:xfrm>
        </p:spPr>
        <p:txBody>
          <a:bodyPr/>
          <a:lstStyle/>
          <a:p>
            <a:pPr lvl="0"/>
            <a:r>
              <a:rPr lang="it-IT" sz="2200" dirty="0" smtClean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01 </a:t>
            </a:r>
            <a:r>
              <a:rPr lang="it-IT" sz="2200" dirty="0" smtClean="0">
                <a:solidFill>
                  <a:srgbClr val="E11228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sz="2200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sz="2200" dirty="0" smtClean="0">
                <a:solidFill>
                  <a:schemeClr val="accent1"/>
                </a:solidFill>
                <a:latin typeface="Myriad Pro" pitchFamily="34" charset="0"/>
              </a:rPr>
              <a:t>Presentazioni</a:t>
            </a:r>
            <a:br>
              <a:rPr lang="it-IT" sz="2200" dirty="0" smtClean="0">
                <a:solidFill>
                  <a:schemeClr val="accent1"/>
                </a:solidFill>
                <a:latin typeface="Myriad Pro" pitchFamily="34" charset="0"/>
              </a:rPr>
            </a:br>
            <a:r>
              <a:rPr lang="it-IT" sz="2200" dirty="0" smtClean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02</a:t>
            </a:r>
            <a:r>
              <a:rPr lang="it-IT" sz="2200" dirty="0" smtClean="0">
                <a:solidFill>
                  <a:srgbClr val="E11228"/>
                </a:solidFill>
                <a:latin typeface="Myriad Pro" pitchFamily="34" charset="0"/>
                <a:ea typeface="ＭＳ Ｐゴシック"/>
                <a:cs typeface="ＭＳ Ｐゴシック"/>
              </a:rPr>
              <a:t> |</a:t>
            </a:r>
            <a:r>
              <a:rPr lang="it-IT" sz="2200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  <a:t>“Resistenza Agile”: perché?</a:t>
            </a:r>
            <a:b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</a:br>
            <a:r>
              <a:rPr lang="it-IT" sz="2200" dirty="0" smtClean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03 </a:t>
            </a:r>
            <a:r>
              <a:rPr lang="it-IT" sz="2200" dirty="0" smtClean="0">
                <a:solidFill>
                  <a:srgbClr val="E11228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sz="2200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  <a:t>Pratiche e strumenti agili </a:t>
            </a:r>
            <a:b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</a:br>
            <a: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  <a:t>        per il Product Design: </a:t>
            </a:r>
            <a:r>
              <a:rPr lang="it-IT" sz="2200" dirty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  <a:t>8</a:t>
            </a:r>
            <a: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  <a:t> tip</a:t>
            </a:r>
            <a:r>
              <a:rPr lang="it-IT" sz="2200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/>
            </a:r>
            <a:br>
              <a:rPr lang="it-IT" sz="2200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</a:br>
            <a: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  <a:t>04</a:t>
            </a:r>
            <a:r>
              <a:rPr lang="it-IT" sz="2200" dirty="0" smtClean="0">
                <a:solidFill>
                  <a:srgbClr val="E11228"/>
                </a:solidFill>
                <a:latin typeface="Myriad Pro" pitchFamily="34" charset="0"/>
                <a:ea typeface="ＭＳ Ｐゴシック"/>
                <a:cs typeface="ＭＳ Ｐゴシック"/>
              </a:rPr>
              <a:t> |</a:t>
            </a:r>
            <a:r>
              <a:rPr lang="it-IT" sz="2200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sz="2200" dirty="0" smtClean="0">
                <a:solidFill>
                  <a:srgbClr val="666666"/>
                </a:solidFill>
                <a:latin typeface="Myriad Pro" pitchFamily="34" charset="0"/>
                <a:ea typeface="ＭＳ Ｐゴシック"/>
                <a:cs typeface="ＭＳ Ｐゴシック"/>
              </a:rPr>
              <a:t>Conclusioni</a:t>
            </a:r>
            <a:endParaRPr lang="en-US" sz="2200" i="1" dirty="0">
              <a:solidFill>
                <a:srgbClr val="6666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9737" y="442526"/>
            <a:ext cx="2352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0" dirty="0" smtClean="0">
                <a:solidFill>
                  <a:srgbClr val="E11228"/>
                </a:solidFill>
                <a:latin typeface="Myriad Pro" pitchFamily="34" charset="0"/>
              </a:rPr>
              <a:t>Parliamo di...</a:t>
            </a:r>
            <a:endParaRPr lang="it-IT" sz="3200" b="0" dirty="0"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sy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0"/>
            <a:ext cx="9169807" cy="670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150" y="3248886"/>
            <a:ext cx="5251450" cy="2462213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2800" b="0" kern="0" dirty="0" smtClean="0">
                <a:solidFill>
                  <a:srgbClr val="E11228"/>
                </a:solidFill>
                <a:latin typeface="Lucida Handwriting"/>
                <a:ea typeface="ＭＳ Ｐゴシック" charset="0"/>
                <a:cs typeface="Lucida Handwriting"/>
              </a:rPr>
              <a:t>Susanna </a:t>
            </a:r>
            <a:r>
              <a:rPr lang="it-IT" sz="2800" b="0" kern="0" dirty="0">
                <a:solidFill>
                  <a:srgbClr val="E11228"/>
                </a:solidFill>
                <a:latin typeface="Lucida Handwriting"/>
                <a:ea typeface="ＭＳ Ｐゴシック" charset="0"/>
                <a:cs typeface="Lucida Handwriting"/>
              </a:rPr>
              <a:t>Ferrario</a:t>
            </a:r>
          </a:p>
          <a:p>
            <a:pPr marL="354013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20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Digital </a:t>
            </a:r>
            <a:r>
              <a:rPr lang="it-IT" sz="20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Product Manager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20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attività di </a:t>
            </a:r>
            <a:r>
              <a:rPr lang="it-IT" sz="2000" b="0" kern="0" dirty="0" err="1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Interaction</a:t>
            </a:r>
            <a:r>
              <a:rPr lang="it-IT" sz="20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2000" b="0" kern="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Design </a:t>
            </a:r>
            <a:r>
              <a:rPr lang="it-IT" sz="20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dal 2000</a:t>
            </a:r>
            <a:endParaRPr lang="it-IT" sz="2000" b="0" kern="0" dirty="0">
              <a:solidFill>
                <a:schemeClr val="bg1"/>
              </a:solidFill>
              <a:latin typeface="Myriad Pro"/>
              <a:ea typeface="ＭＳ Ｐゴシック" charset="0"/>
              <a:cs typeface="Myriad Pro"/>
            </a:endParaRP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20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servizi e progetti di natura commerciale</a:t>
            </a:r>
            <a:endParaRPr lang="it-IT" sz="2000" b="0" kern="0" dirty="0">
              <a:solidFill>
                <a:schemeClr val="bg1"/>
              </a:solidFill>
              <a:latin typeface="Myriad Pro"/>
              <a:ea typeface="ＭＳ Ｐゴシック" charset="0"/>
              <a:cs typeface="Myriad Pro"/>
            </a:endParaRP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20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agilista praticante da luglio 2011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endParaRPr lang="it-IT" sz="1000" b="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272" y="1063102"/>
            <a:ext cx="8162925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11228"/>
                </a:solidFill>
                <a:latin typeface="Myriad Pro" pitchFamily="34" charset="0"/>
                <a:ea typeface="ＭＳ Ｐゴシック"/>
                <a:cs typeface="ＭＳ Ｐゴシック"/>
              </a:rPr>
              <a:t>01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smtClean="0">
                <a:solidFill>
                  <a:srgbClr val="E11228"/>
                </a:solidFill>
                <a:latin typeface="Myriad Pro" pitchFamily="34" charset="0"/>
                <a:ea typeface="ＭＳ Ｐゴシック"/>
                <a:cs typeface="ＭＳ Ｐゴシック"/>
              </a:rPr>
              <a:t>Presentazioni</a:t>
            </a:r>
            <a:endParaRPr lang="en-US" dirty="0">
              <a:solidFill>
                <a:srgbClr val="E11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272" y="405877"/>
            <a:ext cx="8162925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02 </a:t>
            </a:r>
            <a:r>
              <a:rPr lang="it-IT" dirty="0">
                <a:solidFill>
                  <a:schemeClr val="accent1"/>
                </a:solidFill>
                <a:latin typeface="Myriad Pro" pitchFamily="34" charset="0"/>
                <a:ea typeface="ＭＳ Ｐゴシック"/>
                <a:cs typeface="ＭＳ Ｐゴシック"/>
              </a:rPr>
              <a:t>|</a:t>
            </a:r>
            <a:r>
              <a:rPr lang="it-IT" dirty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 </a:t>
            </a:r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Resistenza Agile... perché?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5" y="3248025"/>
            <a:ext cx="4529125" cy="1603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Soddisfazione dei team in termini di:</a:t>
            </a:r>
          </a:p>
          <a:p>
            <a:pPr marL="684213" lvl="1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collaborazione e cooperazione</a:t>
            </a:r>
          </a:p>
          <a:p>
            <a:pPr marL="684213" lvl="1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chiarezza di obiettivi </a:t>
            </a:r>
          </a:p>
          <a:p>
            <a:pPr marL="684213" lvl="1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qualità generale e correttezza del prodotto</a:t>
            </a:r>
          </a:p>
          <a:p>
            <a:endParaRPr lang="it-IT" dirty="0"/>
          </a:p>
        </p:txBody>
      </p:sp>
      <p:sp>
        <p:nvSpPr>
          <p:cNvPr id="60" name="Rectangle 59"/>
          <p:cNvSpPr/>
          <p:nvPr/>
        </p:nvSpPr>
        <p:spPr>
          <a:xfrm>
            <a:off x="758824" y="1425714"/>
            <a:ext cx="7794625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Nell’azienda presso la quale lavoro abbiamo </a:t>
            </a:r>
            <a:r>
              <a:rPr lang="it-IT" sz="1900" b="0" kern="0" dirty="0" smtClean="0">
                <a:solidFill>
                  <a:srgbClr val="666666"/>
                </a:solidFill>
                <a:latin typeface="Myriad Pro"/>
                <a:ea typeface="ＭＳ Ｐゴシック" charset="0"/>
                <a:cs typeface="Myriad Pro"/>
              </a:rPr>
              <a:t>sperimentato: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8 mesi di coaching Agile in azienda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5 progetti gestiti con metodologie agili (4 Scrum, 1 Kanban)</a:t>
            </a:r>
          </a:p>
          <a:p>
            <a:pPr marL="227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Più di 50 persone coinvolte sui trial (</a:t>
            </a:r>
            <a:r>
              <a:rPr lang="it-IT" sz="1900" b="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ca</a:t>
            </a:r>
            <a:r>
              <a:rPr lang="it-IT" sz="19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. 1/</a:t>
            </a:r>
            <a:r>
              <a:rPr lang="it-IT" sz="1900" b="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6</a:t>
            </a:r>
            <a:r>
              <a:rPr lang="it-IT" sz="19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ＭＳ Ｐゴシック" charset="0"/>
                <a:cs typeface="Myriad Pro"/>
              </a:rPr>
              <a:t> dell’azienda)</a:t>
            </a: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6050" y="2066925"/>
            <a:ext cx="6356350" cy="248683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227013" lvl="0" indent="-227013" algn="ctr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2800" b="0" kern="0" dirty="0" smtClean="0">
              <a:solidFill>
                <a:schemeClr val="bg1"/>
              </a:solidFill>
              <a:latin typeface="Tempus Sans ITC" pitchFamily="82" charset="0"/>
              <a:ea typeface="ＭＳ Ｐゴシック" charset="0"/>
              <a:cs typeface="Myriad Pro"/>
            </a:endParaRPr>
          </a:p>
          <a:p>
            <a:pPr marL="227013" lvl="0" indent="-227013" algn="ctr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2800" b="0" kern="0" dirty="0" smtClean="0">
                <a:solidFill>
                  <a:schemeClr val="bg1"/>
                </a:solidFill>
                <a:latin typeface="Lucida Handwriting"/>
                <a:ea typeface="ＭＳ Ｐゴシック" charset="0"/>
                <a:cs typeface="Lucida Handwriting"/>
              </a:rPr>
              <a:t>PROVATE A SOPRAVVIVERE </a:t>
            </a:r>
            <a:br>
              <a:rPr lang="it-IT" sz="2800" b="0" kern="0" dirty="0" smtClean="0">
                <a:solidFill>
                  <a:schemeClr val="bg1"/>
                </a:solidFill>
                <a:latin typeface="Lucida Handwriting"/>
                <a:ea typeface="ＭＳ Ｐゴシック" charset="0"/>
                <a:cs typeface="Lucida Handwriting"/>
              </a:rPr>
            </a:br>
            <a:r>
              <a:rPr lang="it-IT" sz="2800" b="0" kern="0" dirty="0" smtClean="0">
                <a:solidFill>
                  <a:schemeClr val="bg1"/>
                </a:solidFill>
                <a:latin typeface="Lucida Handwriting"/>
                <a:ea typeface="ＭＳ Ｐゴシック" charset="0"/>
                <a:cs typeface="Lucida Handwriting"/>
              </a:rPr>
              <a:t>A UNA </a:t>
            </a:r>
            <a:r>
              <a:rPr lang="it-IT" sz="2800" b="0" kern="0" dirty="0" smtClean="0">
                <a:solidFill>
                  <a:srgbClr val="666666"/>
                </a:solidFill>
                <a:latin typeface="Lucida Handwriting"/>
                <a:ea typeface="ＭＳ Ｐゴシック" charset="0"/>
                <a:cs typeface="Lucida Handwriting"/>
              </a:rPr>
              <a:t/>
            </a:r>
            <a:br>
              <a:rPr lang="it-IT" sz="2800" b="0" kern="0" dirty="0" smtClean="0">
                <a:solidFill>
                  <a:srgbClr val="666666"/>
                </a:solidFill>
                <a:latin typeface="Lucida Handwriting"/>
                <a:ea typeface="ＭＳ Ｐゴシック" charset="0"/>
                <a:cs typeface="Lucida Handwriting"/>
              </a:rPr>
            </a:br>
            <a:r>
              <a:rPr lang="it-IT" sz="2800" b="0" kern="0" dirty="0" smtClean="0">
                <a:solidFill>
                  <a:srgbClr val="E11228"/>
                </a:solidFill>
                <a:latin typeface="Lucida Handwriting"/>
                <a:ea typeface="ＭＳ Ｐゴシック" charset="0"/>
                <a:cs typeface="Lucida Handwriting"/>
              </a:rPr>
              <a:t>TRANSIZIONE MANCATA</a:t>
            </a:r>
            <a:r>
              <a:rPr lang="it-IT" sz="2800" b="0" kern="0" dirty="0" smtClean="0">
                <a:solidFill>
                  <a:schemeClr val="bg1"/>
                </a:solidFill>
                <a:latin typeface="Lucida Handwriting"/>
                <a:ea typeface="ＭＳ Ｐゴシック" charset="0"/>
                <a:cs typeface="Lucida Handwriting"/>
              </a:rPr>
              <a:t>...</a:t>
            </a:r>
          </a:p>
          <a:p>
            <a:pPr marL="227013" lvl="0" indent="-227013" algn="ctr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1600" b="0" kern="0" dirty="0" smtClean="0">
              <a:solidFill>
                <a:schemeClr val="bg1"/>
              </a:solidFill>
              <a:latin typeface="Lucida Handwriting"/>
              <a:ea typeface="ＭＳ Ｐゴシック" charset="0"/>
              <a:cs typeface="Lucida Handwriting"/>
            </a:endParaRPr>
          </a:p>
          <a:p>
            <a:endParaRPr lang="it-IT" sz="1000" b="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822688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580748"/>
            <a:ext cx="9144001" cy="62772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272" y="405877"/>
            <a:ext cx="8162925" cy="7112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E2001A"/>
                </a:solidFill>
                <a:latin typeface="Myriad Pro" pitchFamily="34" charset="0"/>
                <a:ea typeface="ＭＳ Ｐゴシック"/>
                <a:cs typeface="ＭＳ Ｐゴシック"/>
              </a:rPr>
              <a:t>Allora... che fare?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9294" y="1276350"/>
            <a:ext cx="391532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b="0" dirty="0" err="1" smtClean="0">
                <a:solidFill>
                  <a:srgbClr val="E11228"/>
                </a:solidFill>
                <a:latin typeface="Myriad Pro" pitchFamily="34" charset="0"/>
              </a:rPr>
              <a:t>Scrum</a:t>
            </a:r>
            <a:endParaRPr lang="it-IT" sz="4400" b="0" dirty="0" smtClean="0">
              <a:solidFill>
                <a:srgbClr val="E11228"/>
              </a:solidFill>
              <a:latin typeface="Myriad Pro" pitchFamily="34" charset="0"/>
            </a:endParaRPr>
          </a:p>
          <a:p>
            <a:pPr algn="ctr"/>
            <a:r>
              <a:rPr lang="it-IT" sz="3200" b="0" dirty="0" smtClean="0">
                <a:solidFill>
                  <a:srgbClr val="E11228"/>
                </a:solidFill>
                <a:latin typeface="Myriad Pro" pitchFamily="34" charset="0"/>
              </a:rPr>
              <a:t>L’ARTE  DEL POSSIBILE</a:t>
            </a:r>
            <a:endParaRPr lang="it-IT" sz="2800" b="0" dirty="0">
              <a:solidFill>
                <a:srgbClr val="E11228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oo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272" y="393176"/>
            <a:ext cx="8162925" cy="1384823"/>
          </a:xfrm>
        </p:spPr>
        <p:txBody>
          <a:bodyPr>
            <a:normAutofit/>
          </a:bodyPr>
          <a:lstStyle/>
          <a:p>
            <a:pPr lvl="0"/>
            <a:r>
              <a:rPr lang="it-IT" sz="280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Quali strumenti è possibile adottare </a:t>
            </a:r>
            <a:br>
              <a:rPr lang="it-IT" sz="280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280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nel nostro lavoro di design all’interno di  </a:t>
            </a:r>
            <a:br>
              <a:rPr lang="it-IT" sz="280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it-IT" sz="280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un contesto che non è Agile? </a:t>
            </a:r>
            <a:endParaRPr lang="en-US" sz="2800" dirty="0">
              <a:solidFill>
                <a:srgbClr val="E11228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09575" y="59055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etaMedium-Roman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77347" y="4892151"/>
            <a:ext cx="8162925" cy="4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2"/>
                </a:solidFill>
                <a:latin typeface="MetaBold-Roman" pitchFamily="34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2"/>
                </a:solidFill>
                <a:latin typeface="MetaBold-Roman" pitchFamily="34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2"/>
                </a:solidFill>
                <a:latin typeface="MetaBold-Roman" pitchFamily="34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2"/>
                </a:solidFill>
                <a:latin typeface="MetaBold-Roman" pitchFamily="34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826"/>
                </a:solidFill>
                <a:latin typeface="MetaBold-Roman" pitchFamily="34" charset="0"/>
              </a:defRPr>
            </a:lvl6pPr>
            <a:lvl7pPr marL="914400" algn="l" rtl="0" fontAlgn="base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826"/>
                </a:solidFill>
                <a:latin typeface="MetaBold-Roman" pitchFamily="34" charset="0"/>
              </a:defRPr>
            </a:lvl7pPr>
            <a:lvl8pPr marL="1371600" algn="l" rtl="0" fontAlgn="base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826"/>
                </a:solidFill>
                <a:latin typeface="MetaBold-Roman" pitchFamily="34" charset="0"/>
              </a:defRPr>
            </a:lvl8pPr>
            <a:lvl9pPr marL="1828800" algn="l" rtl="0" fontAlgn="base">
              <a:lnSpc>
                <a:spcPts val="3388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FF0826"/>
                </a:solidFill>
                <a:latin typeface="MetaBold-Roman" pitchFamily="34" charset="0"/>
              </a:defRPr>
            </a:lvl9pPr>
          </a:lstStyle>
          <a:p>
            <a:r>
              <a:rPr lang="it-IT" sz="280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8 spunti di riflessione</a:t>
            </a:r>
            <a:endParaRPr lang="en-US" sz="2800" dirty="0">
              <a:solidFill>
                <a:srgbClr val="E11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2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bra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42875"/>
            <a:ext cx="9144000" cy="671512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587374" y="1311414"/>
            <a:ext cx="5800725" cy="395185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2800" b="0" kern="0" dirty="0" smtClean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N°1</a:t>
            </a:r>
            <a:r>
              <a:rPr lang="it-IT" sz="2800" b="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2800" b="0" kern="0" dirty="0" smtClean="0">
                <a:solidFill>
                  <a:srgbClr val="787878"/>
                </a:solidFill>
                <a:latin typeface="Myriad Pro"/>
                <a:ea typeface="ＭＳ Ｐゴシック" charset="0"/>
                <a:cs typeface="Myriad Pro"/>
              </a:rPr>
              <a:t>I</a:t>
            </a:r>
            <a:r>
              <a:rPr lang="it-IT" sz="2800" b="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2800" b="0" kern="0" dirty="0" smtClean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Product backlog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Visione globale del prodotto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Lettura a più livelli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E’ uno strumento efficace di gestione dello “scope”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Elaborazione progressiva del piano</a:t>
            </a:r>
          </a:p>
          <a:p>
            <a:pPr marL="354013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Aggiornamento continuo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Ordinamento secondo priorità di business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E’ frutto di un lavoro collaborativo</a:t>
            </a:r>
          </a:p>
          <a:p>
            <a:pPr marL="354013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Segue l’intero ciclo di vita del prodotto</a:t>
            </a:r>
          </a:p>
          <a:p>
            <a:endParaRPr lang="it-IT" sz="1000" b="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"/>
            <a:ext cx="9144000" cy="6715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0" y="139839"/>
            <a:ext cx="7105650" cy="395185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>
            <a:spAutoFit/>
          </a:bodyPr>
          <a:lstStyle/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2800" b="0" kern="0" dirty="0" smtClean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N°2</a:t>
            </a:r>
            <a:r>
              <a:rPr lang="it-IT" sz="2800" b="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2800" b="0" kern="0" dirty="0" smtClean="0">
                <a:solidFill>
                  <a:srgbClr val="787878"/>
                </a:solidFill>
                <a:latin typeface="Myriad Pro"/>
                <a:ea typeface="ＭＳ Ｐゴシック" charset="0"/>
                <a:cs typeface="Myriad Pro"/>
              </a:rPr>
              <a:t>I</a:t>
            </a:r>
            <a:r>
              <a:rPr lang="it-IT" sz="2800" b="0" kern="0" dirty="0" smtClean="0">
                <a:solidFill>
                  <a:srgbClr val="E11228"/>
                </a:solidFill>
                <a:latin typeface="Myriad Pro"/>
                <a:ea typeface="ＭＳ Ｐゴシック" charset="0"/>
                <a:cs typeface="Myriad Pro"/>
              </a:rPr>
              <a:t> </a:t>
            </a:r>
            <a:r>
              <a:rPr lang="it-IT" sz="2800" b="0" kern="0" dirty="0" smtClean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User stories</a:t>
            </a:r>
            <a:endParaRPr lang="it-IT" sz="1900" b="0" kern="0" dirty="0" smtClean="0">
              <a:solidFill>
                <a:srgbClr val="666666"/>
              </a:solidFill>
              <a:latin typeface="Myriad Pro"/>
              <a:ea typeface="ＭＳ Ｐゴシック" charset="0"/>
              <a:cs typeface="Myriad Pro"/>
            </a:endParaRPr>
          </a:p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endParaRPr lang="it-IT" sz="600" b="0" kern="0" dirty="0" smtClean="0">
              <a:solidFill>
                <a:schemeClr val="bg1"/>
              </a:solidFill>
              <a:latin typeface="Myriad Pro"/>
              <a:ea typeface="ＭＳ Ｐゴシック" charset="0"/>
              <a:cs typeface="Myriad Pro"/>
            </a:endParaRPr>
          </a:p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Tradurre i requisiti in user stories ci permette di:</a:t>
            </a:r>
          </a:p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Essere comprensibili a qualsiasi tipo di interlocutore</a:t>
            </a:r>
          </a:p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Soffermarci sui bisogni, non già sulle soluzioni </a:t>
            </a:r>
          </a:p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Illustrare funzionalità, non dettagli tecnici</a:t>
            </a:r>
          </a:p>
          <a:p>
            <a:pPr marL="446088" lvl="0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Rispondere a queste domande:</a:t>
            </a:r>
          </a:p>
          <a:p>
            <a:pPr marL="903288" lvl="2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chi è il  </a:t>
            </a:r>
            <a:r>
              <a:rPr lang="it-IT" sz="1600" kern="0" dirty="0" smtClean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VERO BENEFICIARIO </a:t>
            </a:r>
            <a:r>
              <a:rPr lang="it-IT" sz="16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della funzionalità?</a:t>
            </a:r>
          </a:p>
          <a:p>
            <a:pPr marL="903288" lvl="2" indent="-227013">
              <a:spcBef>
                <a:spcPct val="40000"/>
              </a:spcBef>
              <a:buClr>
                <a:srgbClr val="E20022"/>
              </a:buClr>
              <a:buSzPct val="80000"/>
              <a:buFont typeface="Wingdings" pitchFamily="2" charset="2"/>
              <a:buChar char="ü"/>
            </a:pPr>
            <a:r>
              <a:rPr lang="it-IT" sz="16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qual è il </a:t>
            </a:r>
            <a:r>
              <a:rPr lang="it-IT" sz="1600" kern="0" dirty="0" smtClean="0">
                <a:solidFill>
                  <a:srgbClr val="FF0000"/>
                </a:solidFill>
                <a:latin typeface="Myriad Pro"/>
                <a:ea typeface="ＭＳ Ｐゴシック" charset="0"/>
                <a:cs typeface="Myriad Pro"/>
              </a:rPr>
              <a:t>VERO VALORE </a:t>
            </a:r>
            <a:r>
              <a:rPr lang="it-IT" sz="16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che produce per il soggetto?</a:t>
            </a:r>
          </a:p>
          <a:p>
            <a:pPr marL="446088" indent="-227013">
              <a:spcBef>
                <a:spcPct val="40000"/>
              </a:spcBef>
              <a:buClr>
                <a:srgbClr val="E20022"/>
              </a:buClr>
              <a:buSzPct val="80000"/>
              <a:buFont typeface="Times" charset="0"/>
              <a:buChar char="•"/>
            </a:pPr>
            <a:r>
              <a:rPr lang="it-IT" sz="1900" b="0" kern="0" dirty="0" smtClean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Astrarci dai dettagli di interfaccia</a:t>
            </a:r>
          </a:p>
          <a:p>
            <a:endParaRPr lang="it-IT" sz="1000" b="0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9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matrix">
  <a:themeElements>
    <a:clrScheme name="1_IconMedialab 2">
      <a:dk1>
        <a:srgbClr val="000000"/>
      </a:dk1>
      <a:lt1>
        <a:srgbClr val="FFFFFF"/>
      </a:lt1>
      <a:dk2>
        <a:srgbClr val="FF0033"/>
      </a:dk2>
      <a:lt2>
        <a:srgbClr val="808080"/>
      </a:lt2>
      <a:accent1>
        <a:srgbClr val="666666"/>
      </a:accent1>
      <a:accent2>
        <a:srgbClr val="999999"/>
      </a:accent2>
      <a:accent3>
        <a:srgbClr val="FFFFFF"/>
      </a:accent3>
      <a:accent4>
        <a:srgbClr val="000000"/>
      </a:accent4>
      <a:accent5>
        <a:srgbClr val="B8B8B8"/>
      </a:accent5>
      <a:accent6>
        <a:srgbClr val="8A8A8A"/>
      </a:accent6>
      <a:hlink>
        <a:srgbClr val="050505"/>
      </a:hlink>
      <a:folHlink>
        <a:srgbClr val="020202"/>
      </a:folHlink>
    </a:clrScheme>
    <a:fontScheme name="1_IconMedialab">
      <a:majorFont>
        <a:latin typeface="MetaBold-Roman"/>
        <a:ea typeface=""/>
        <a:cs typeface=""/>
      </a:majorFont>
      <a:minorFont>
        <a:latin typeface="MetaNormal-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lnDef>
  </a:objectDefaults>
  <a:extraClrSchemeLst>
    <a:extraClrScheme>
      <a:clrScheme name="1_IconMedialab 1">
        <a:dk1>
          <a:srgbClr val="808080"/>
        </a:dk1>
        <a:lt1>
          <a:srgbClr val="FFFFFF"/>
        </a:lt1>
        <a:dk2>
          <a:srgbClr val="000000"/>
        </a:dk2>
        <a:lt2>
          <a:srgbClr val="FF0033"/>
        </a:lt2>
        <a:accent1>
          <a:srgbClr val="666666"/>
        </a:accent1>
        <a:accent2>
          <a:srgbClr val="999999"/>
        </a:accent2>
        <a:accent3>
          <a:srgbClr val="AAAAAA"/>
        </a:accent3>
        <a:accent4>
          <a:srgbClr val="DADADA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conMedialab 2">
        <a:dk1>
          <a:srgbClr val="000000"/>
        </a:dk1>
        <a:lt1>
          <a:srgbClr val="FFFFFF"/>
        </a:lt1>
        <a:dk2>
          <a:srgbClr val="FF0033"/>
        </a:dk2>
        <a:lt2>
          <a:srgbClr val="808080"/>
        </a:lt2>
        <a:accent1>
          <a:srgbClr val="666666"/>
        </a:accent1>
        <a:accent2>
          <a:srgbClr val="999999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atrix">
  <a:themeElements>
    <a:clrScheme name="IconMedialab 2">
      <a:dk1>
        <a:srgbClr val="000000"/>
      </a:dk1>
      <a:lt1>
        <a:srgbClr val="FFFFFF"/>
      </a:lt1>
      <a:dk2>
        <a:srgbClr val="FF0033"/>
      </a:dk2>
      <a:lt2>
        <a:srgbClr val="808080"/>
      </a:lt2>
      <a:accent1>
        <a:srgbClr val="666666"/>
      </a:accent1>
      <a:accent2>
        <a:srgbClr val="999999"/>
      </a:accent2>
      <a:accent3>
        <a:srgbClr val="FFFFFF"/>
      </a:accent3>
      <a:accent4>
        <a:srgbClr val="000000"/>
      </a:accent4>
      <a:accent5>
        <a:srgbClr val="B8B8B8"/>
      </a:accent5>
      <a:accent6>
        <a:srgbClr val="8A8A8A"/>
      </a:accent6>
      <a:hlink>
        <a:srgbClr val="050505"/>
      </a:hlink>
      <a:folHlink>
        <a:srgbClr val="020202"/>
      </a:folHlink>
    </a:clrScheme>
    <a:fontScheme name="IconMedialab">
      <a:majorFont>
        <a:latin typeface="MetaBold-Roman"/>
        <a:ea typeface=""/>
        <a:cs typeface=""/>
      </a:majorFont>
      <a:minorFont>
        <a:latin typeface="MetaNormal-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lnDef>
  </a:objectDefaults>
  <a:extraClrSchemeLst>
    <a:extraClrScheme>
      <a:clrScheme name="IconMedialab 1">
        <a:dk1>
          <a:srgbClr val="808080"/>
        </a:dk1>
        <a:lt1>
          <a:srgbClr val="FFFFFF"/>
        </a:lt1>
        <a:dk2>
          <a:srgbClr val="000000"/>
        </a:dk2>
        <a:lt2>
          <a:srgbClr val="FF0033"/>
        </a:lt2>
        <a:accent1>
          <a:srgbClr val="666666"/>
        </a:accent1>
        <a:accent2>
          <a:srgbClr val="999999"/>
        </a:accent2>
        <a:accent3>
          <a:srgbClr val="AAAAAA"/>
        </a:accent3>
        <a:accent4>
          <a:srgbClr val="DADADA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Medialab 2">
        <a:dk1>
          <a:srgbClr val="000000"/>
        </a:dk1>
        <a:lt1>
          <a:srgbClr val="FFFFFF"/>
        </a:lt1>
        <a:dk2>
          <a:srgbClr val="FF0033"/>
        </a:dk2>
        <a:lt2>
          <a:srgbClr val="808080"/>
        </a:lt2>
        <a:accent1>
          <a:srgbClr val="666666"/>
        </a:accent1>
        <a:accent2>
          <a:srgbClr val="999999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atrix">
  <a:themeElements>
    <a:clrScheme name="2_IconMedialab 2">
      <a:dk1>
        <a:srgbClr val="000000"/>
      </a:dk1>
      <a:lt1>
        <a:srgbClr val="FFFFFF"/>
      </a:lt1>
      <a:dk2>
        <a:srgbClr val="FF0033"/>
      </a:dk2>
      <a:lt2>
        <a:srgbClr val="808080"/>
      </a:lt2>
      <a:accent1>
        <a:srgbClr val="666666"/>
      </a:accent1>
      <a:accent2>
        <a:srgbClr val="999999"/>
      </a:accent2>
      <a:accent3>
        <a:srgbClr val="FFFFFF"/>
      </a:accent3>
      <a:accent4>
        <a:srgbClr val="000000"/>
      </a:accent4>
      <a:accent5>
        <a:srgbClr val="B8B8B8"/>
      </a:accent5>
      <a:accent6>
        <a:srgbClr val="8A8A8A"/>
      </a:accent6>
      <a:hlink>
        <a:srgbClr val="050505"/>
      </a:hlink>
      <a:folHlink>
        <a:srgbClr val="020202"/>
      </a:folHlink>
    </a:clrScheme>
    <a:fontScheme name="2_IconMedialab">
      <a:majorFont>
        <a:latin typeface="MetaBold-Roman"/>
        <a:ea typeface=""/>
        <a:cs typeface=""/>
      </a:majorFont>
      <a:minorFont>
        <a:latin typeface="MetaNormal-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lnDef>
  </a:objectDefaults>
  <a:extraClrSchemeLst>
    <a:extraClrScheme>
      <a:clrScheme name="2_IconMedialab 1">
        <a:dk1>
          <a:srgbClr val="808080"/>
        </a:dk1>
        <a:lt1>
          <a:srgbClr val="FFFFFF"/>
        </a:lt1>
        <a:dk2>
          <a:srgbClr val="000000"/>
        </a:dk2>
        <a:lt2>
          <a:srgbClr val="FF0033"/>
        </a:lt2>
        <a:accent1>
          <a:srgbClr val="666666"/>
        </a:accent1>
        <a:accent2>
          <a:srgbClr val="999999"/>
        </a:accent2>
        <a:accent3>
          <a:srgbClr val="AAAAAA"/>
        </a:accent3>
        <a:accent4>
          <a:srgbClr val="DADADA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conMedialab 2">
        <a:dk1>
          <a:srgbClr val="000000"/>
        </a:dk1>
        <a:lt1>
          <a:srgbClr val="FFFFFF"/>
        </a:lt1>
        <a:dk2>
          <a:srgbClr val="FF0033"/>
        </a:dk2>
        <a:lt2>
          <a:srgbClr val="808080"/>
        </a:lt2>
        <a:accent1>
          <a:srgbClr val="666666"/>
        </a:accent1>
        <a:accent2>
          <a:srgbClr val="999999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atrix">
  <a:themeElements>
    <a:clrScheme name="3_IconMedialab 2">
      <a:dk1>
        <a:srgbClr val="000000"/>
      </a:dk1>
      <a:lt1>
        <a:srgbClr val="FFFFFF"/>
      </a:lt1>
      <a:dk2>
        <a:srgbClr val="FF0033"/>
      </a:dk2>
      <a:lt2>
        <a:srgbClr val="808080"/>
      </a:lt2>
      <a:accent1>
        <a:srgbClr val="666666"/>
      </a:accent1>
      <a:accent2>
        <a:srgbClr val="999999"/>
      </a:accent2>
      <a:accent3>
        <a:srgbClr val="FFFFFF"/>
      </a:accent3>
      <a:accent4>
        <a:srgbClr val="000000"/>
      </a:accent4>
      <a:accent5>
        <a:srgbClr val="B8B8B8"/>
      </a:accent5>
      <a:accent6>
        <a:srgbClr val="8A8A8A"/>
      </a:accent6>
      <a:hlink>
        <a:srgbClr val="050505"/>
      </a:hlink>
      <a:folHlink>
        <a:srgbClr val="020202"/>
      </a:folHlink>
    </a:clrScheme>
    <a:fontScheme name="3_IconMedia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etaMedium-Roman" pitchFamily="34" charset="0"/>
          </a:defRPr>
        </a:defPPr>
      </a:lstStyle>
    </a:lnDef>
  </a:objectDefaults>
  <a:extraClrSchemeLst>
    <a:extraClrScheme>
      <a:clrScheme name="3_IconMedialab 1">
        <a:dk1>
          <a:srgbClr val="808080"/>
        </a:dk1>
        <a:lt1>
          <a:srgbClr val="FFFFFF"/>
        </a:lt1>
        <a:dk2>
          <a:srgbClr val="000000"/>
        </a:dk2>
        <a:lt2>
          <a:srgbClr val="FF0033"/>
        </a:lt2>
        <a:accent1>
          <a:srgbClr val="666666"/>
        </a:accent1>
        <a:accent2>
          <a:srgbClr val="999999"/>
        </a:accent2>
        <a:accent3>
          <a:srgbClr val="AAAAAA"/>
        </a:accent3>
        <a:accent4>
          <a:srgbClr val="DADADA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IconMedialab 2">
        <a:dk1>
          <a:srgbClr val="000000"/>
        </a:dk1>
        <a:lt1>
          <a:srgbClr val="FFFFFF"/>
        </a:lt1>
        <a:dk2>
          <a:srgbClr val="FF0033"/>
        </a:dk2>
        <a:lt2>
          <a:srgbClr val="808080"/>
        </a:lt2>
        <a:accent1>
          <a:srgbClr val="666666"/>
        </a:accent1>
        <a:accent2>
          <a:srgbClr val="999999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8A8A8A"/>
        </a:accent6>
        <a:hlink>
          <a:srgbClr val="050505"/>
        </a:hlink>
        <a:folHlink>
          <a:srgbClr val="0202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36274</TotalTime>
  <Words>533</Words>
  <Application>Microsoft Office PowerPoint</Application>
  <PresentationFormat>On-screen Show (4:3)</PresentationFormat>
  <Paragraphs>111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4_matrix</vt:lpstr>
      <vt:lpstr>Office Theme</vt:lpstr>
      <vt:lpstr>Custom Design</vt:lpstr>
      <vt:lpstr>1_Matrix</vt:lpstr>
      <vt:lpstr>5_Matrix</vt:lpstr>
      <vt:lpstr>6_Matrix</vt:lpstr>
      <vt:lpstr>Slide 1</vt:lpstr>
      <vt:lpstr>01 | Presentazioni 02 | “Resistenza Agile”: perché? 03 | Pratiche e strumenti agili          per il Product Design: 8 tip 04 | Conclusioni</vt:lpstr>
      <vt:lpstr>01 | Presentazioni</vt:lpstr>
      <vt:lpstr>02 | Resistenza Agile... perché?</vt:lpstr>
      <vt:lpstr>Slide 5</vt:lpstr>
      <vt:lpstr>Allora... che fare?</vt:lpstr>
      <vt:lpstr>Quali strumenti è possibile adottare  nel nostro lavoro di design all’interno di   un contesto che non è Agile? </vt:lpstr>
      <vt:lpstr>Slide 8</vt:lpstr>
      <vt:lpstr>Slide 9</vt:lpstr>
      <vt:lpstr>N°3 | MoSCoW &amp; KANO model</vt:lpstr>
      <vt:lpstr>N°4 | Acceptance criteria</vt:lpstr>
      <vt:lpstr>N°5 | Approccio cross-funzionale</vt:lpstr>
      <vt:lpstr>N°6 | Daily Scrum</vt:lpstr>
      <vt:lpstr>N°7 | Minimum viable product</vt:lpstr>
      <vt:lpstr>Slide 15</vt:lpstr>
      <vt:lpstr>04 | Conclusioni</vt:lpstr>
      <vt:lpstr>Slide 17</vt:lpstr>
      <vt:lpstr>Slide 18</vt:lpstr>
    </vt:vector>
  </TitlesOfParts>
  <Manager/>
  <Company>Matrix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Shopper</dc:title>
  <dc:creator>Susanna Ferrario</dc:creator>
  <cp:keywords/>
  <dc:description/>
  <cp:lastModifiedBy>Ferrario Susanna</cp:lastModifiedBy>
  <cp:revision>2766</cp:revision>
  <cp:lastPrinted>2003-09-23T15:38:09Z</cp:lastPrinted>
  <dcterms:created xsi:type="dcterms:W3CDTF">2010-11-02T14:19:32Z</dcterms:created>
  <dcterms:modified xsi:type="dcterms:W3CDTF">2012-07-17T10:28:41Z</dcterms:modified>
  <cp:category/>
</cp:coreProperties>
</file>